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9144000" cy="6858000" type="screen4x3"/>
  <p:notesSz cx="7099300" cy="102346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F7B6C9A1-E4F2-4EF2-A0C7-ACE4C2B54E67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94660"/>
  </p:normalViewPr>
  <p:slideViewPr>
    <p:cSldViewPr>
      <p:cViewPr varScale="1">
        <p:scale>
          <a:sx n="69" d="100"/>
          <a:sy n="69" d="100"/>
        </p:scale>
        <p:origin x="-141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408F55C5-7F94-4427-AC6E-B68A66649CA8}" type="datetimeFigureOut">
              <a:rPr lang="fr-FR" smtClean="0"/>
              <a:pPr/>
              <a:t>22/01/2015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CA6C0AD0-4698-40B9-9B24-B1F3CB29CF02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0336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6C0AD0-4698-40B9-9B24-B1F3CB29CF02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867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4" t="5961" r="19263" b="5029"/>
          <a:stretch/>
        </p:blipFill>
        <p:spPr bwMode="auto">
          <a:xfrm>
            <a:off x="106344" y="0"/>
            <a:ext cx="9037656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 userDrawn="1"/>
        </p:nvSpPr>
        <p:spPr>
          <a:xfrm>
            <a:off x="-2" y="0"/>
            <a:ext cx="9144001" cy="17728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/>
          <p:cNvSpPr/>
          <p:nvPr userDrawn="1"/>
        </p:nvSpPr>
        <p:spPr>
          <a:xfrm>
            <a:off x="-1" y="1772816"/>
            <a:ext cx="9113857" cy="5085184"/>
          </a:xfrm>
          <a:prstGeom prst="rect">
            <a:avLst/>
          </a:prstGeom>
          <a:gradFill>
            <a:gsLst>
              <a:gs pos="0">
                <a:schemeClr val="bg1">
                  <a:lumMod val="85000"/>
                  <a:lumOff val="15000"/>
                </a:schemeClr>
              </a:gs>
              <a:gs pos="100000">
                <a:schemeClr val="bg1">
                  <a:alpha val="54000"/>
                </a:schemeClr>
              </a:gs>
              <a:gs pos="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Modifiez le style des sous-titres du masque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2AC0836D-6E45-451B-8C12-1328A662FF5C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necteur droit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Connecteur droit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Connecteur droit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necteur droit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necteur droit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Connecteur droit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lipse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lipse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Ellipse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Ellipse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Ellipse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DD9DC-742E-40E9-AD11-68A3CC5FD504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83EC-F3E8-42F6-8133-A0BE922727D8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457200" y="1196752"/>
            <a:ext cx="7467600" cy="5277200"/>
          </a:xfrm>
        </p:spPr>
        <p:txBody>
          <a:bodyPr/>
          <a:lstStyle/>
          <a:p>
            <a:pPr lvl="0" eaLnBrk="1" latinLnBrk="0" hangingPunct="1"/>
            <a:r>
              <a:rPr lang="fr-FR" dirty="0" smtClean="0"/>
              <a:t>Modifiez les styles du texte du masque</a:t>
            </a:r>
          </a:p>
          <a:p>
            <a:pPr lvl="1" eaLnBrk="1" latinLnBrk="0" hangingPunct="1"/>
            <a:r>
              <a:rPr lang="fr-FR" dirty="0" smtClean="0"/>
              <a:t>Deuxième niveau</a:t>
            </a:r>
          </a:p>
          <a:p>
            <a:pPr lvl="2" eaLnBrk="1" latinLnBrk="0" hangingPunct="1"/>
            <a:r>
              <a:rPr lang="fr-FR" dirty="0" smtClean="0"/>
              <a:t>Troisième niveau</a:t>
            </a:r>
          </a:p>
          <a:p>
            <a:pPr lvl="3" eaLnBrk="1" latinLnBrk="0" hangingPunct="1"/>
            <a:r>
              <a:rPr lang="fr-FR" dirty="0" smtClean="0"/>
              <a:t>Quatrième niveau</a:t>
            </a:r>
          </a:p>
          <a:p>
            <a:pPr lvl="4" eaLnBrk="1" latinLnBrk="0" hangingPunct="1"/>
            <a:r>
              <a:rPr lang="fr-FR" dirty="0" smtClean="0"/>
              <a:t>Cinquième niveau</a:t>
            </a:r>
            <a:endParaRPr kumimoji="0" lang="en-US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538A19F4-AED6-4DAC-A1D8-583203FD5AD5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DD59582-A404-4F77-889A-E5FFC0336FAD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necteur droit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Connecteur droit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necteur droit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necteur droit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Connecteur droit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Ellipse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Ellipse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lipse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Ellipse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lipse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Connecteur droit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F61F-9BF1-4682-B712-38A3A8ED273E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CD19-1910-41F7-8245-F7470F6E1383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190A14E-EF9B-4CBE-823E-242043F2BEDD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F3CCC-AA6E-442B-A822-CBF1E9CACBC1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necteur droit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Connecteur droit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necteur droit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Ellipse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Espace réservé du contenu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21" name="Espace réservé de la date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DEF1607-D0ED-49B5-A570-F02CBA97EA14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22" name="Espace réservé du numéro de diapositive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  <p:sp>
        <p:nvSpPr>
          <p:cNvPr id="23" name="Espace réservé du pied de page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necteur droit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Ellipse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fr-FR" smtClean="0"/>
              <a:t>Cliquez sur l'icône pour ajouter une image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10" name="Connecteur droit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necteur droit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Connecteur droit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Connecteur droit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AF746A8-A55B-4235-9FAD-DEC57835D861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18" name="Espace réservé du numéro de diapositive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  <p:sp>
        <p:nvSpPr>
          <p:cNvPr id="21" name="Espace réservé du pied de page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necteur droit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116632"/>
            <a:ext cx="7467600" cy="864096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196752"/>
            <a:ext cx="7467600" cy="52772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Modifiez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5B7C2BEF-2B2F-41D0-A7D2-CEB801801DC2}" type="datetime1">
              <a:rPr lang="fr-FR" smtClean="0"/>
              <a:pPr/>
              <a:t>22/01/2015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r>
              <a:rPr lang="fr-BE" smtClean="0"/>
              <a:t>Xavier Pessoles - PTSI - Rouvière</a:t>
            </a:r>
            <a:endParaRPr lang="fr-BE"/>
          </a:p>
        </p:txBody>
      </p:sp>
      <p:sp>
        <p:nvSpPr>
          <p:cNvPr id="7" name="Connecteur droit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necteur droit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Ellipse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  <a:latin typeface="Calibri" panose="020F0502020204030204" pitchFamily="34" charset="0"/>
              </a:defRPr>
            </a:lvl1pPr>
          </a:lstStyle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  <p:sp>
        <p:nvSpPr>
          <p:cNvPr id="15" name="Connecteur droit 14"/>
          <p:cNvSpPr>
            <a:spLocks noChangeShapeType="1"/>
          </p:cNvSpPr>
          <p:nvPr/>
        </p:nvSpPr>
        <p:spPr bwMode="auto">
          <a:xfrm rot="16200000" flipV="1">
            <a:off x="3505200" y="-2376264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pic>
        <p:nvPicPr>
          <p:cNvPr id="17" name="Picture 2" descr="C:\Users\Xavier\Desktop\Perso\Concours\Mines_Ponts\Sujet_XP\Sujet_03\png\logo_ptsi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984" y="6393614"/>
            <a:ext cx="936104" cy="464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40838" y="334534"/>
            <a:ext cx="8607626" cy="2014345"/>
          </a:xfrm>
        </p:spPr>
        <p:txBody>
          <a:bodyPr>
            <a:normAutofit/>
          </a:bodyPr>
          <a:lstStyle/>
          <a:p>
            <a:r>
              <a:rPr lang="fr-FR" dirty="0" smtClean="0"/>
              <a:t>Informatique</a:t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Ingénierie Numérique et Simulation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475656" y="2132856"/>
            <a:ext cx="6172200" cy="1371600"/>
          </a:xfrm>
        </p:spPr>
        <p:txBody>
          <a:bodyPr/>
          <a:lstStyle/>
          <a:p>
            <a:r>
              <a:rPr lang="fr-FR" dirty="0" smtClean="0"/>
              <a:t>Intégration numérique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1</a:t>
            </a:fld>
            <a:endParaRPr lang="fr-BE"/>
          </a:p>
        </p:txBody>
      </p:sp>
      <p:pic>
        <p:nvPicPr>
          <p:cNvPr id="3074" name="Picture 2" descr="C:\Users\Xavier\Desktop\Perso\Concours\Mines_Ponts\Sujet_XP\Sujet_03\png\logo_ptsi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360" y="6224690"/>
            <a:ext cx="1152128" cy="57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http://photos.dassault-aviation.com/galerie/mod_ajaris/modules/display/img/vide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13652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http://photos.dassault-aviation.com/galerie/mod_ajaris/modules/display/img/vide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58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BE" dirty="0" smtClean="0"/>
              <a:t>Xavier Pessoles - PTSI - Rouvière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076409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Description du problème</a:t>
            </a:r>
            <a:br>
              <a:rPr lang="fr-FR" dirty="0" smtClean="0"/>
            </a:br>
            <a:r>
              <a:rPr lang="fr-FR" dirty="0" smtClean="0"/>
              <a:t>Approximation d’un calcul intégral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2</a:t>
            </a:fld>
            <a:endParaRPr lang="fr-BE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457200" y="3837658"/>
            <a:ext cx="7467600" cy="263629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fr-FR" dirty="0" smtClean="0"/>
                  <a:t>Calcul de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/>
                      </a:rPr>
                      <m:t>𝐼</m:t>
                    </m:r>
                    <m:r>
                      <a:rPr lang="fr-FR" b="0" i="1" smtClean="0">
                        <a:latin typeface="Cambria Math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fr-FR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fr-FR" b="0" i="1" smtClean="0">
                            <a:latin typeface="Cambria Math"/>
                          </a:rPr>
                          <m:t>𝑎</m:t>
                        </m:r>
                      </m:sub>
                      <m:sup>
                        <m:r>
                          <a:rPr lang="fr-FR" b="0" i="1" smtClean="0">
                            <a:latin typeface="Cambria Math"/>
                          </a:rPr>
                          <m:t>𝑏</m:t>
                        </m:r>
                      </m:sup>
                      <m:e>
                        <m:r>
                          <a:rPr lang="fr-FR" b="0" i="1" smtClean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fr-FR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fr-FR" b="0" i="1" smtClean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fr-FR" b="0" i="1" smtClean="0">
                            <a:latin typeface="Cambria Math"/>
                          </a:rPr>
                          <m:t>𝑑𝑥</m:t>
                        </m:r>
                      </m:e>
                    </m:nary>
                  </m:oMath>
                </a14:m>
                <a:endParaRPr lang="fr-FR" dirty="0" smtClean="0"/>
              </a:p>
              <a:p>
                <a:pPr lvl="1"/>
                <a:r>
                  <a:rPr lang="fr-FR" dirty="0" smtClean="0"/>
                  <a:t>Exemples</a:t>
                </a:r>
              </a:p>
              <a:p>
                <a:pPr lvl="2"/>
                <a:r>
                  <a:rPr lang="fr-FR" dirty="0" smtClean="0"/>
                  <a:t>On ne connait pas de primitive de f :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/>
                      </a:rPr>
                      <m:t>𝐼</m:t>
                    </m:r>
                    <m:r>
                      <a:rPr lang="fr-FR" i="1">
                        <a:latin typeface="Cambria Math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fr-FR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fr-FR" i="1">
                            <a:latin typeface="Cambria Math"/>
                          </a:rPr>
                          <m:t>𝑎</m:t>
                        </m:r>
                      </m:sub>
                      <m:sup>
                        <m:r>
                          <a:rPr lang="fr-FR" i="1">
                            <a:latin typeface="Cambria Math"/>
                          </a:rPr>
                          <m:t>𝑏</m:t>
                        </m:r>
                      </m:sup>
                      <m:e>
                        <m:rad>
                          <m:radPr>
                            <m:degHide m:val="on"/>
                            <m:ctrlPr>
                              <a:rPr lang="fr-FR" i="1" smtClean="0">
                                <a:latin typeface="Cambria Math"/>
                              </a:rPr>
                            </m:ctrlPr>
                          </m:radPr>
                          <m:deg/>
                          <m:e>
                            <m:r>
                              <a:rPr lang="fr-FR" b="0" i="1" smtClean="0">
                                <a:latin typeface="Cambria Math"/>
                              </a:rPr>
                              <m:t>1+</m:t>
                            </m:r>
                            <m:func>
                              <m:funcPr>
                                <m:ctrlPr>
                                  <a:rPr lang="fr-FR" b="0" i="1" smtClean="0">
                                    <a:latin typeface="Cambria Math"/>
                                  </a:rPr>
                                </m:ctrlPr>
                              </m:funcPr>
                              <m:fName>
                                <m:sSup>
                                  <m:sSupPr>
                                    <m:ctrlPr>
                                      <a:rPr lang="fr-FR" b="0" i="1" smtClean="0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fr-FR" b="0" i="0" smtClean="0">
                                        <a:latin typeface="Cambria Math"/>
                                      </a:rPr>
                                      <m:t>sin</m:t>
                                    </m:r>
                                  </m:e>
                                  <m:sup>
                                    <m:r>
                                      <a:rPr lang="fr-FR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fName>
                              <m:e>
                                <m:r>
                                  <a:rPr lang="fr-FR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</m:func>
                          </m:e>
                        </m:rad>
                        <m:r>
                          <a:rPr lang="fr-FR" i="1">
                            <a:latin typeface="Cambria Math"/>
                          </a:rPr>
                          <m:t>𝑑𝑥</m:t>
                        </m:r>
                      </m:e>
                    </m:nary>
                  </m:oMath>
                </a14:m>
                <a:endParaRPr lang="fr-FR" dirty="0" smtClean="0"/>
              </a:p>
              <a:p>
                <a:pPr lvl="2"/>
                <a:r>
                  <a:rPr lang="fr-FR" dirty="0" smtClean="0"/>
                  <a:t>On veut approximer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/>
                      </a:rPr>
                      <m:t>𝐼</m:t>
                    </m:r>
                  </m:oMath>
                </a14:m>
                <a:r>
                  <a:rPr lang="fr-FR" dirty="0" smtClean="0"/>
                  <a:t> : calcul de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/>
                      </a:rPr>
                      <m:t>𝜋</m:t>
                    </m:r>
                  </m:oMath>
                </a14:m>
                <a:endParaRPr lang="fr-FR" b="0" dirty="0" smtClean="0"/>
              </a:p>
              <a:p>
                <a:pPr lvl="3"/>
                <a14:m>
                  <m:oMath xmlns:m="http://schemas.openxmlformats.org/officeDocument/2006/math">
                    <m:r>
                      <a:rPr lang="fr-FR" b="0" i="1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fr-FR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fr-FR" b="0" i="1" smtClean="0"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fr-FR" b="0" i="1" smtClean="0"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fr-FR" b="0" i="1" smtClean="0"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fr-FR" b="0" i="1" smtClean="0">
                            <a:latin typeface="Cambria Math"/>
                          </a:rPr>
                          <m:t>1−</m:t>
                        </m:r>
                        <m:sSup>
                          <m:sSupPr>
                            <m:ctrlPr>
                              <a:rPr lang="fr-FR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fr-FR" b="0" i="1" smtClean="0">
                                <a:latin typeface="Cambria Math"/>
                              </a:rPr>
                              <m:t>𝑥</m:t>
                            </m:r>
                          </m:e>
                          <m:sup>
                            <m:r>
                              <a:rPr lang="fr-FR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fr-FR" dirty="0" smtClean="0"/>
              </a:p>
              <a:p>
                <a:pPr lvl="3"/>
                <a14:m>
                  <m:oMath xmlns:m="http://schemas.openxmlformats.org/officeDocument/2006/math">
                    <m:f>
                      <m:fPr>
                        <m:ctrlPr>
                          <a:rPr lang="fr-FR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fr-FR" i="1" smtClean="0">
                            <a:latin typeface="Cambria Math"/>
                          </a:rPr>
                          <m:t>𝜋</m:t>
                        </m:r>
                      </m:num>
                      <m:den>
                        <m:r>
                          <a:rPr lang="fr-FR" b="0" i="1" smtClean="0">
                            <a:latin typeface="Cambria Math"/>
                          </a:rPr>
                          <m:t>4</m:t>
                        </m:r>
                      </m:den>
                    </m:f>
                    <m:r>
                      <a:rPr lang="fr-FR" i="1">
                        <a:latin typeface="Cambria Math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fr-FR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/>
                          </m:rPr>
                          <a:rPr lang="fr-FR" b="0" i="1" smtClean="0">
                            <a:latin typeface="Cambria Math"/>
                          </a:rPr>
                          <m:t>0</m:t>
                        </m:r>
                      </m:sub>
                      <m:sup>
                        <m:r>
                          <a:rPr lang="fr-FR" b="0" i="1" smtClean="0">
                            <a:latin typeface="Cambria Math"/>
                          </a:rPr>
                          <m:t>1</m:t>
                        </m:r>
                      </m:sup>
                      <m:e>
                        <m:r>
                          <a:rPr lang="fr-FR" i="1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fr-FR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fr-FR" i="1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fr-FR" i="1">
                            <a:latin typeface="Cambria Math"/>
                          </a:rPr>
                          <m:t>𝑑𝑥</m:t>
                        </m:r>
                      </m:e>
                    </m:nary>
                  </m:oMath>
                </a14:m>
                <a:endParaRPr lang="fr-FR" dirty="0" smtClean="0"/>
              </a:p>
              <a:p>
                <a:pPr lvl="3"/>
                <a:endParaRPr lang="fr-FR" dirty="0" smtClean="0"/>
              </a:p>
            </p:txBody>
          </p:sp>
        </mc:Choice>
        <mc:Fallback xmlns=""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 rotWithShape="1">
                <a:blip r:embed="rId2"/>
                <a:stretch>
                  <a:fillRect l="-32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C:\Enseignements\GitHub\Informatique\CI_03_SimulationNumerique\01_IntegrationNumerique\Cours\images\cerc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3078669"/>
            <a:ext cx="2737815" cy="2512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79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Description du problème</a:t>
            </a:r>
            <a:br>
              <a:rPr lang="fr-FR" dirty="0"/>
            </a:br>
            <a:r>
              <a:rPr lang="fr-FR" dirty="0" smtClean="0"/>
              <a:t>Traitement de mesures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pic>
        <p:nvPicPr>
          <p:cNvPr id="2050" name="Picture 2" descr="C:\Enseignements\GitHub\Informatique\CI_03_SimulationNumerique\01_IntegrationNumerique\Cours\images\capsuleus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3703228"/>
            <a:ext cx="5283808" cy="3175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Enseignements\GitHub\Informatique\CI_03_SimulationNumerique\01_IntegrationNumerique\Cours\images\signal_bru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97" y="980729"/>
            <a:ext cx="5926618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Enseignements\GitHub\Informatique\CI_03_SimulationNumerique\01_IntegrationNumerique\Cours\images\signal_trait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97" y="2276872"/>
            <a:ext cx="5926618" cy="1426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31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Description du problème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smtClean="0"/>
              <a:t>Limite de la résolution numérique</a:t>
            </a:r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Remarque préliminaire</a:t>
            </a:r>
          </a:p>
          <a:p>
            <a:pPr lvl="1"/>
            <a:r>
              <a:rPr lang="fr-FR" dirty="0" smtClean="0"/>
              <a:t>Les méthodes proposées s’appuient sur les formules de Newton-Cotes (s’appuyant elles-mêmes sur les formules de la quadrature). </a:t>
            </a:r>
          </a:p>
          <a:p>
            <a:pPr lvl="2"/>
            <a:r>
              <a:rPr lang="fr-FR" dirty="0"/>
              <a:t>M</a:t>
            </a:r>
            <a:r>
              <a:rPr lang="fr-FR" dirty="0" smtClean="0"/>
              <a:t>éthode </a:t>
            </a:r>
            <a:r>
              <a:rPr lang="fr-FR" dirty="0"/>
              <a:t>des </a:t>
            </a:r>
            <a:r>
              <a:rPr lang="fr-FR" b="1" dirty="0"/>
              <a:t>rectangles</a:t>
            </a:r>
            <a:r>
              <a:rPr lang="fr-FR" dirty="0"/>
              <a:t>, lorsque les </a:t>
            </a:r>
            <a:r>
              <a:rPr lang="fr-FR" dirty="0" smtClean="0"/>
              <a:t>polynômes d'interpolation </a:t>
            </a:r>
            <a:r>
              <a:rPr lang="fr-FR" dirty="0"/>
              <a:t>sont de degrés </a:t>
            </a:r>
            <a:r>
              <a:rPr lang="fr-FR" dirty="0" smtClean="0"/>
              <a:t>0.</a:t>
            </a:r>
            <a:endParaRPr lang="fr-FR" dirty="0"/>
          </a:p>
          <a:p>
            <a:pPr lvl="2"/>
            <a:r>
              <a:rPr lang="fr-FR" dirty="0" smtClean="0"/>
              <a:t>Méthode </a:t>
            </a:r>
            <a:r>
              <a:rPr lang="fr-FR" dirty="0"/>
              <a:t>des </a:t>
            </a:r>
            <a:r>
              <a:rPr lang="fr-FR" b="1" dirty="0"/>
              <a:t>trapèzes</a:t>
            </a:r>
            <a:r>
              <a:rPr lang="fr-FR" dirty="0"/>
              <a:t>, lorsque les polynômes d'interpolation sont de degrés </a:t>
            </a:r>
            <a:r>
              <a:rPr lang="fr-FR" dirty="0" smtClean="0"/>
              <a:t>1.</a:t>
            </a:r>
            <a:endParaRPr lang="fr-FR" dirty="0"/>
          </a:p>
          <a:p>
            <a:pPr lvl="2"/>
            <a:r>
              <a:rPr lang="fr-FR" dirty="0" smtClean="0"/>
              <a:t>Méthode </a:t>
            </a:r>
            <a:r>
              <a:rPr lang="fr-FR" dirty="0"/>
              <a:t>de </a:t>
            </a:r>
            <a:r>
              <a:rPr lang="fr-FR" b="1" dirty="0" smtClean="0"/>
              <a:t>Simpson</a:t>
            </a:r>
            <a:r>
              <a:rPr lang="fr-FR" dirty="0"/>
              <a:t>, lorsque les polynômes d'interpolation sont de degrés 2 ou </a:t>
            </a:r>
            <a:r>
              <a:rPr lang="fr-FR" dirty="0" smtClean="0"/>
              <a:t>3.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628800"/>
            <a:ext cx="8316416" cy="932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2575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Méthode des rectangles</a:t>
            </a:r>
            <a:br>
              <a:rPr lang="fr-FR" dirty="0" smtClean="0"/>
            </a:br>
            <a:r>
              <a:rPr lang="fr-FR" dirty="0" smtClean="0"/>
              <a:t>Principe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57200" y="1196752"/>
                <a:ext cx="4834880" cy="5277200"/>
              </a:xfrm>
            </p:spPr>
            <p:txBody>
              <a:bodyPr/>
              <a:lstStyle/>
              <a:p>
                <a:r>
                  <a:rPr lang="fr-FR" dirty="0" smtClean="0"/>
                  <a:t>Rectangles à gauches 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𝐼</m:t>
                    </m:r>
                    <m:r>
                      <a:rPr lang="en-US" i="1" dirty="0" smtClean="0">
                        <a:latin typeface="Cambria Math"/>
                      </a:rPr>
                      <m:t> = </m:t>
                    </m:r>
                    <m:nary>
                      <m:naryPr>
                        <m:limLoc m:val="undOvr"/>
                        <m:ctrlPr>
                          <a:rPr lang="en-US" i="1" dirty="0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fr-FR" b="0" i="1" dirty="0" smtClean="0">
                            <a:latin typeface="Cambria Math"/>
                          </a:rPr>
                          <m:t>𝑎</m:t>
                        </m:r>
                      </m:sub>
                      <m:sup>
                        <m:r>
                          <a:rPr lang="fr-FR" b="0" i="1" dirty="0" smtClean="0">
                            <a:latin typeface="Cambria Math"/>
                          </a:rPr>
                          <m:t>𝑏</m:t>
                        </m:r>
                      </m:sup>
                      <m:e>
                        <m:r>
                          <a:rPr lang="fr-FR" b="0" i="1" dirty="0" smtClean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fr-FR" b="0" i="1" dirty="0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fr-FR" b="0" i="1" dirty="0" smtClean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fr-FR" b="0" i="1" dirty="0" smtClean="0">
                            <a:latin typeface="Cambria Math"/>
                          </a:rPr>
                          <m:t> </m:t>
                        </m:r>
                        <m:r>
                          <a:rPr lang="fr-FR" b="0" i="1" dirty="0" smtClean="0">
                            <a:latin typeface="Cambria Math"/>
                          </a:rPr>
                          <m:t>𝑑𝑥</m:t>
                        </m:r>
                      </m:e>
                    </m:nary>
                    <m:r>
                      <a:rPr lang="fr-FR" b="0" i="1" dirty="0" smtClean="0">
                        <a:latin typeface="Cambria Math"/>
                      </a:rPr>
                      <m:t>≃</m:t>
                    </m:r>
                    <m:r>
                      <a:rPr lang="en-US" i="1" dirty="0">
                        <a:latin typeface="Cambria Math"/>
                      </a:rPr>
                      <m:t>(</m:t>
                    </m:r>
                    <m:r>
                      <a:rPr lang="en-US" i="1" dirty="0">
                        <a:latin typeface="Cambria Math"/>
                      </a:rPr>
                      <m:t>𝑏</m:t>
                    </m:r>
                    <m:r>
                      <a:rPr lang="en-US" i="1" dirty="0">
                        <a:latin typeface="Cambria Math"/>
                      </a:rPr>
                      <m:t>−</m:t>
                    </m:r>
                    <m:r>
                      <a:rPr lang="en-US" i="1" dirty="0">
                        <a:latin typeface="Cambria Math"/>
                      </a:rPr>
                      <m:t>𝑎</m:t>
                    </m:r>
                    <m:r>
                      <a:rPr lang="en-US" i="1" dirty="0">
                        <a:latin typeface="Cambria Math"/>
                      </a:rPr>
                      <m:t>) </m:t>
                    </m:r>
                    <m:r>
                      <a:rPr lang="en-US" i="1" dirty="0">
                        <a:latin typeface="Cambria Math"/>
                      </a:rPr>
                      <m:t>𝑓</m:t>
                    </m:r>
                    <m:r>
                      <a:rPr lang="en-US" i="1" dirty="0">
                        <a:latin typeface="Cambria Math"/>
                      </a:rPr>
                      <m:t>(</m:t>
                    </m:r>
                    <m:r>
                      <a:rPr lang="en-US" i="1" dirty="0">
                        <a:latin typeface="Cambria Math"/>
                      </a:rPr>
                      <m:t>𝑎</m:t>
                    </m:r>
                    <m:r>
                      <a:rPr lang="en-US" i="1" dirty="0">
                        <a:latin typeface="Cambria Math"/>
                      </a:rPr>
                      <m:t>) </m:t>
                    </m:r>
                  </m:oMath>
                </a14:m>
                <a:endParaRPr lang="fr-FR" dirty="0" smtClean="0"/>
              </a:p>
              <a:p>
                <a:pPr lvl="1"/>
                <a:endParaRPr lang="fr-FR" dirty="0"/>
              </a:p>
              <a:p>
                <a:r>
                  <a:rPr lang="fr-FR" dirty="0" smtClean="0"/>
                  <a:t>Subdivision de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/>
                      </a:rPr>
                      <m:t>[</m:t>
                    </m:r>
                    <m:r>
                      <a:rPr lang="fr-FR" b="0" i="1" smtClean="0">
                        <a:latin typeface="Cambria Math"/>
                      </a:rPr>
                      <m:t>𝑎</m:t>
                    </m:r>
                    <m:r>
                      <a:rPr lang="fr-FR" b="0" i="1" smtClean="0">
                        <a:latin typeface="Cambria Math"/>
                      </a:rPr>
                      <m:t>,</m:t>
                    </m:r>
                    <m:r>
                      <a:rPr lang="fr-FR" b="0" i="1" smtClean="0">
                        <a:latin typeface="Cambria Math"/>
                      </a:rPr>
                      <m:t>𝑏</m:t>
                    </m:r>
                    <m:r>
                      <a:rPr lang="fr-FR" b="0" i="1" smtClean="0">
                        <a:latin typeface="Cambria Math"/>
                      </a:rPr>
                      <m:t>]</m:t>
                    </m:r>
                  </m:oMath>
                </a14:m>
                <a:r>
                  <a:rPr lang="fr-FR" dirty="0" smtClean="0"/>
                  <a:t>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fr-FR" i="1" dirty="0" smtClean="0">
                        <a:latin typeface="Cambria Math"/>
                      </a:rPr>
                      <m:t>𝐼</m:t>
                    </m:r>
                    <m:r>
                      <a:rPr lang="fr-FR" i="1" dirty="0" smtClean="0">
                        <a:latin typeface="Cambria Math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en-US" i="1" dirty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fr-FR" i="1" dirty="0">
                            <a:latin typeface="Cambria Math"/>
                          </a:rPr>
                          <m:t>𝑎</m:t>
                        </m:r>
                      </m:sub>
                      <m:sup>
                        <m:r>
                          <a:rPr lang="fr-FR" i="1" dirty="0">
                            <a:latin typeface="Cambria Math"/>
                          </a:rPr>
                          <m:t>𝑏</m:t>
                        </m:r>
                      </m:sup>
                      <m:e>
                        <m:r>
                          <a:rPr lang="fr-FR" i="1" dirty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fr-FR" i="1" dirty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fr-FR" i="1" dirty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fr-FR" i="1" dirty="0">
                            <a:latin typeface="Cambria Math"/>
                          </a:rPr>
                          <m:t> </m:t>
                        </m:r>
                        <m:r>
                          <a:rPr lang="fr-FR" i="1" dirty="0">
                            <a:latin typeface="Cambria Math"/>
                          </a:rPr>
                          <m:t>𝑑𝑥</m:t>
                        </m:r>
                      </m:e>
                    </m:nary>
                    <m:r>
                      <a:rPr lang="fr-FR" i="1" dirty="0">
                        <a:latin typeface="Cambria Math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en-US" i="1" dirty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fr-FR" i="1" dirty="0">
                            <a:latin typeface="Cambria Math"/>
                          </a:rPr>
                          <m:t>𝑎</m:t>
                        </m:r>
                      </m:sub>
                      <m:sup>
                        <m:r>
                          <a:rPr lang="fr-FR" b="0" i="1" dirty="0" smtClean="0">
                            <a:latin typeface="Cambria Math"/>
                          </a:rPr>
                          <m:t>𝑎</m:t>
                        </m:r>
                        <m:r>
                          <a:rPr lang="fr-FR" b="0" i="1" dirty="0" smtClean="0">
                            <a:latin typeface="Cambria Math"/>
                          </a:rPr>
                          <m:t>+</m:t>
                        </m:r>
                        <m:r>
                          <a:rPr lang="fr-FR" b="0" i="1" dirty="0" smtClean="0">
                            <a:latin typeface="Cambria Math"/>
                          </a:rPr>
                          <m:t>𝜀</m:t>
                        </m:r>
                      </m:sup>
                      <m:e>
                        <m:r>
                          <a:rPr lang="fr-FR" i="1" dirty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fr-FR" i="1" dirty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fr-FR" i="1" dirty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fr-FR" i="1" dirty="0">
                            <a:latin typeface="Cambria Math"/>
                          </a:rPr>
                          <m:t> </m:t>
                        </m:r>
                        <m:r>
                          <a:rPr lang="fr-FR" i="1" dirty="0">
                            <a:latin typeface="Cambria Math"/>
                          </a:rPr>
                          <m:t>𝑑𝑥</m:t>
                        </m:r>
                      </m:e>
                    </m:nary>
                    <m:r>
                      <a:rPr lang="fr-FR" b="0" i="1" dirty="0" smtClean="0">
                        <a:latin typeface="Cambria Math"/>
                      </a:rPr>
                      <m:t>+</m:t>
                    </m:r>
                    <m:nary>
                      <m:naryPr>
                        <m:limLoc m:val="undOvr"/>
                        <m:ctrlPr>
                          <a:rPr lang="en-US" i="1" dirty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fr-FR" i="1" dirty="0">
                            <a:latin typeface="Cambria Math"/>
                          </a:rPr>
                          <m:t>𝑎</m:t>
                        </m:r>
                        <m:r>
                          <a:rPr lang="fr-FR" b="0" i="1" dirty="0" smtClean="0">
                            <a:latin typeface="Cambria Math"/>
                          </a:rPr>
                          <m:t>+</m:t>
                        </m:r>
                        <m:r>
                          <a:rPr lang="fr-FR" b="0" i="1" dirty="0" smtClean="0">
                            <a:latin typeface="Cambria Math"/>
                          </a:rPr>
                          <m:t>𝜀</m:t>
                        </m:r>
                      </m:sub>
                      <m:sup>
                        <m:r>
                          <a:rPr lang="fr-FR" i="1" dirty="0">
                            <a:latin typeface="Cambria Math"/>
                          </a:rPr>
                          <m:t>𝑎</m:t>
                        </m:r>
                        <m:r>
                          <a:rPr lang="fr-FR" i="1" dirty="0">
                            <a:latin typeface="Cambria Math"/>
                          </a:rPr>
                          <m:t>+2</m:t>
                        </m:r>
                        <m:r>
                          <a:rPr lang="fr-FR" i="1" dirty="0">
                            <a:latin typeface="Cambria Math"/>
                          </a:rPr>
                          <m:t>𝜀</m:t>
                        </m:r>
                      </m:sup>
                      <m:e>
                        <m:r>
                          <a:rPr lang="fr-FR" i="1" dirty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fr-FR" i="1" dirty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fr-FR" i="1" dirty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fr-FR" i="1" dirty="0">
                            <a:latin typeface="Cambria Math"/>
                          </a:rPr>
                          <m:t> </m:t>
                        </m:r>
                        <m:r>
                          <a:rPr lang="fr-FR" i="1" dirty="0">
                            <a:latin typeface="Cambria Math"/>
                          </a:rPr>
                          <m:t>𝑑𝑥</m:t>
                        </m:r>
                      </m:e>
                    </m:nary>
                    <m:r>
                      <a:rPr lang="fr-FR" b="0" i="1" dirty="0" smtClean="0">
                        <a:latin typeface="Cambria Math"/>
                      </a:rPr>
                      <m:t>+…+</m:t>
                    </m:r>
                    <m:nary>
                      <m:naryPr>
                        <m:limLoc m:val="undOvr"/>
                        <m:ctrlPr>
                          <a:rPr lang="en-US" i="1" dirty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fr-FR" i="1" dirty="0">
                            <a:latin typeface="Cambria Math"/>
                          </a:rPr>
                          <m:t>𝑎</m:t>
                        </m:r>
                        <m:r>
                          <a:rPr lang="fr-FR" i="1" dirty="0">
                            <a:latin typeface="Cambria Math"/>
                          </a:rPr>
                          <m:t>+</m:t>
                        </m:r>
                        <m:r>
                          <a:rPr lang="fr-FR" b="0" i="1" dirty="0" smtClean="0">
                            <a:latin typeface="Cambria Math"/>
                          </a:rPr>
                          <m:t>(</m:t>
                        </m:r>
                        <m:r>
                          <a:rPr lang="fr-FR" b="0" i="1" dirty="0" smtClean="0">
                            <a:latin typeface="Cambria Math"/>
                          </a:rPr>
                          <m:t>𝑛</m:t>
                        </m:r>
                        <m:r>
                          <a:rPr lang="fr-FR" b="0" i="1" dirty="0" smtClean="0">
                            <a:latin typeface="Cambria Math"/>
                          </a:rPr>
                          <m:t>−1)</m:t>
                        </m:r>
                        <m:r>
                          <a:rPr lang="fr-FR" i="1" dirty="0">
                            <a:latin typeface="Cambria Math"/>
                          </a:rPr>
                          <m:t>𝜀</m:t>
                        </m:r>
                      </m:sub>
                      <m:sup>
                        <m:r>
                          <a:rPr lang="fr-FR" b="0" i="1" dirty="0" smtClean="0">
                            <a:latin typeface="Cambria Math"/>
                          </a:rPr>
                          <m:t>𝑏</m:t>
                        </m:r>
                      </m:sup>
                      <m:e>
                        <m:r>
                          <a:rPr lang="fr-FR" i="1" dirty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fr-FR" i="1" dirty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fr-FR" i="1" dirty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fr-FR" i="1" dirty="0">
                            <a:latin typeface="Cambria Math"/>
                          </a:rPr>
                          <m:t> </m:t>
                        </m:r>
                        <m:r>
                          <a:rPr lang="fr-FR" i="1" dirty="0">
                            <a:latin typeface="Cambria Math"/>
                          </a:rPr>
                          <m:t>𝑑𝑥</m:t>
                        </m:r>
                      </m:e>
                    </m:nary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57200" y="1196752"/>
                <a:ext cx="4834880" cy="5277200"/>
              </a:xfrm>
              <a:blipFill rotWithShape="1">
                <a:blip r:embed="rId2"/>
                <a:stretch>
                  <a:fillRect l="-504" t="-92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5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pic>
        <p:nvPicPr>
          <p:cNvPr id="4098" name="Picture 2" descr="C:\Enseignements\GitHub\Informatique\CI_03_SimulationNumerique\01_IntegrationNumerique\Cours\images\CourbesPython\pi_rect_g_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188852"/>
            <a:ext cx="3795446" cy="2863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Enseignements\GitHub\Informatique\CI_03_SimulationNumerique\01_IntegrationNumerique\Cours\images\CourbesPython\pi_rect_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749" y="4052820"/>
            <a:ext cx="3758728" cy="2805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39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Méthode des rectangles</a:t>
            </a:r>
            <a:br>
              <a:rPr lang="fr-FR" dirty="0" smtClean="0"/>
            </a:br>
            <a:r>
              <a:rPr lang="fr-FR" dirty="0" smtClean="0"/>
              <a:t>Principe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pic>
        <p:nvPicPr>
          <p:cNvPr id="5128" name="Picture 8" descr="C:\Enseignements\GitHub\Informatique\CI_03_SimulationNumerique\01_IntegrationNumerique\Cours\images\CourbesPython\pi_rect_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7" y="3716436"/>
            <a:ext cx="238543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9" name="Picture 9" descr="C:\Enseignements\GitHub\Informatique\CI_03_SimulationNumerique\01_IntegrationNumerique\Cours\images\CourbesPython\pi_rect_d_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700808"/>
            <a:ext cx="238543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C:\Enseignements\GitHub\Informatique\CI_03_SimulationNumerique\01_IntegrationNumerique\Cours\images\CourbesPython\pi_rect_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39" y="3722737"/>
            <a:ext cx="2411864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1" name="Picture 11" descr="C:\Enseignements\GitHub\Informatique\CI_03_SimulationNumerique\01_IntegrationNumerique\Cours\images\CourbesPython\pi_rect_g_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156" y="1700808"/>
            <a:ext cx="238543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C:\Enseignements\GitHub\Informatique\CI_03_SimulationNumerique\01_IntegrationNumerique\Cours\images\CourbesPython\pi_rect_m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0122" y="3716436"/>
            <a:ext cx="238543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3" name="Picture 13" descr="C:\Enseignements\GitHub\Informatique\CI_03_SimulationNumerique\01_IntegrationNumerique\Cours\images\CourbesPython\pi_rect_m_1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0122" y="1700808"/>
            <a:ext cx="238543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/>
          <p:cNvSpPr txBox="1"/>
          <p:nvPr/>
        </p:nvSpPr>
        <p:spPr>
          <a:xfrm>
            <a:off x="444755" y="570986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smtClean="0">
                <a:latin typeface="Calibri" panose="020F0502020204030204" pitchFamily="34" charset="0"/>
              </a:rPr>
              <a:t>Rectangles à gauche</a:t>
            </a:r>
            <a:endParaRPr lang="fr-FR" i="1" dirty="0">
              <a:latin typeface="Calibri" panose="020F0502020204030204" pitchFamily="34" charset="0"/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2978721" y="570986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smtClean="0">
                <a:latin typeface="Calibri" panose="020F0502020204030204" pitchFamily="34" charset="0"/>
              </a:rPr>
              <a:t>Rectangles milieu</a:t>
            </a:r>
            <a:endParaRPr lang="fr-FR" i="1" dirty="0">
              <a:latin typeface="Calibri" panose="020F0502020204030204" pitchFamily="34" charset="0"/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5512686" y="570986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smtClean="0">
                <a:latin typeface="Calibri" panose="020F0502020204030204" pitchFamily="34" charset="0"/>
              </a:rPr>
              <a:t>Rectangles à droite</a:t>
            </a:r>
            <a:endParaRPr lang="fr-FR" i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588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Méthode des rectangles</a:t>
            </a:r>
            <a:br>
              <a:rPr lang="fr-FR" dirty="0" smtClean="0"/>
            </a:br>
            <a:r>
              <a:rPr lang="fr-FR" dirty="0" smtClean="0"/>
              <a:t>Implémentatio</a:t>
            </a:r>
            <a:r>
              <a:rPr lang="fr-FR" dirty="0"/>
              <a:t>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7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86" y="1966913"/>
            <a:ext cx="8267989" cy="3118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6436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Méthode des trapèzes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fr-FR" dirty="0" smtClean="0"/>
                  <a:t>Principe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>
                        <a:latin typeface="Cambria Math"/>
                      </a:rPr>
                      <m:t>𝐼</m:t>
                    </m:r>
                    <m:r>
                      <a:rPr lang="en-US" i="1" dirty="0">
                        <a:latin typeface="Cambria Math"/>
                      </a:rPr>
                      <m:t> = </m:t>
                    </m:r>
                    <m:nary>
                      <m:naryPr>
                        <m:limLoc m:val="undOvr"/>
                        <m:ctrlPr>
                          <a:rPr lang="en-US" i="1" dirty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fr-FR" i="1" dirty="0">
                            <a:latin typeface="Cambria Math"/>
                          </a:rPr>
                          <m:t>𝑎</m:t>
                        </m:r>
                      </m:sub>
                      <m:sup>
                        <m:r>
                          <a:rPr lang="fr-FR" i="1" dirty="0">
                            <a:latin typeface="Cambria Math"/>
                          </a:rPr>
                          <m:t>𝑏</m:t>
                        </m:r>
                      </m:sup>
                      <m:e>
                        <m:r>
                          <a:rPr lang="fr-FR" i="1" dirty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fr-FR" i="1" dirty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fr-FR" i="1" dirty="0">
                                <a:latin typeface="Cambria Math"/>
                              </a:rPr>
                              <m:t>𝑥</m:t>
                            </m:r>
                          </m:e>
                        </m:d>
                        <m:r>
                          <a:rPr lang="fr-FR" i="1" dirty="0">
                            <a:latin typeface="Cambria Math"/>
                          </a:rPr>
                          <m:t> </m:t>
                        </m:r>
                        <m:r>
                          <a:rPr lang="fr-FR" i="1" dirty="0">
                            <a:latin typeface="Cambria Math"/>
                          </a:rPr>
                          <m:t>𝑑𝑥</m:t>
                        </m:r>
                      </m:e>
                    </m:nary>
                    <m:r>
                      <a:rPr lang="fr-FR" i="1" dirty="0">
                        <a:latin typeface="Cambria Math"/>
                      </a:rPr>
                      <m:t>≃</m:t>
                    </m:r>
                    <m:d>
                      <m:dPr>
                        <m:ctrlPr>
                          <a:rPr lang="en-US" i="1" dirty="0">
                            <a:latin typeface="Cambria Math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/>
                          </a:rPr>
                          <m:t>𝑏</m:t>
                        </m:r>
                        <m:r>
                          <a:rPr lang="en-US" i="1" dirty="0">
                            <a:latin typeface="Cambria Math"/>
                          </a:rPr>
                          <m:t>−</m:t>
                        </m:r>
                        <m:r>
                          <a:rPr lang="en-US" i="1" dirty="0">
                            <a:latin typeface="Cambria Math"/>
                          </a:rPr>
                          <m:t>𝑎</m:t>
                        </m:r>
                      </m:e>
                    </m:d>
                    <m:f>
                      <m:fPr>
                        <m:ctrlPr>
                          <a:rPr lang="fr-FR" b="0" i="1" dirty="0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i="1" dirty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i="1" dirty="0">
                                <a:latin typeface="Cambria Math"/>
                              </a:rPr>
                              <m:t>𝑎</m:t>
                            </m:r>
                          </m:e>
                        </m:d>
                        <m:r>
                          <a:rPr lang="fr-FR" b="0" i="1" dirty="0" smtClean="0">
                            <a:latin typeface="Cambria Math"/>
                          </a:rPr>
                          <m:t>+</m:t>
                        </m:r>
                        <m:r>
                          <a:rPr lang="fr-FR" b="0" i="1" dirty="0" smtClean="0">
                            <a:latin typeface="Cambria Math"/>
                          </a:rPr>
                          <m:t>𝑓</m:t>
                        </m:r>
                        <m:r>
                          <a:rPr lang="fr-FR" b="0" i="1" dirty="0" smtClean="0">
                            <a:latin typeface="Cambria Math"/>
                          </a:rPr>
                          <m:t>(</m:t>
                        </m:r>
                        <m:r>
                          <a:rPr lang="fr-FR" b="0" i="1" dirty="0" smtClean="0">
                            <a:latin typeface="Cambria Math"/>
                          </a:rPr>
                          <m:t>𝑏</m:t>
                        </m:r>
                        <m:r>
                          <a:rPr lang="fr-FR" b="0" i="1" dirty="0" smtClean="0">
                            <a:latin typeface="Cambria Math"/>
                          </a:rPr>
                          <m:t>)</m:t>
                        </m:r>
                      </m:num>
                      <m:den>
                        <m:r>
                          <a:rPr lang="fr-FR" b="0" i="1" dirty="0" smtClean="0">
                            <a:latin typeface="Cambria Math"/>
                          </a:rPr>
                          <m:t>2</m:t>
                        </m:r>
                      </m:den>
                    </m:f>
                  </m:oMath>
                </a14:m>
                <a:endParaRPr lang="fr-FR" b="0" i="1" dirty="0" smtClean="0">
                  <a:latin typeface="Cambria Math"/>
                </a:endParaRPr>
              </a:p>
              <a:p>
                <a:pPr lvl="1"/>
                <a:endParaRPr lang="fr-FR" dirty="0"/>
              </a:p>
              <a:p>
                <a:r>
                  <a:rPr lang="fr-FR" dirty="0" smtClean="0"/>
                  <a:t>Interprétation graphique</a:t>
                </a:r>
                <a:endParaRPr lang="fr-FR" dirty="0"/>
              </a:p>
            </p:txBody>
          </p:sp>
        </mc:Choice>
        <mc:Fallback xmlns=""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 rotWithShape="1">
                <a:blip r:embed="rId3"/>
                <a:stretch>
                  <a:fillRect l="-327" t="-92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8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pic>
        <p:nvPicPr>
          <p:cNvPr id="7170" name="Picture 2" descr="C:\Enseignements\GitHub\Informatique\CI_03_SimulationNumerique\01_IntegrationNumerique\Cours\images\CourbesPython\pi_trap_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618000"/>
            <a:ext cx="4293778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Enseignements\GitHub\Informatique\CI_03_SimulationNumerique\01_IntegrationNumerique\Cours\images\CourbesPython\pi_trap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3618000"/>
            <a:ext cx="4293778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868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Méthode des trapèzes</a:t>
            </a:r>
            <a:br>
              <a:rPr lang="fr-FR" dirty="0" smtClean="0"/>
            </a:br>
            <a:r>
              <a:rPr lang="fr-FR" dirty="0" smtClean="0"/>
              <a:t>Implémentation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9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BE" smtClean="0"/>
              <a:t>Xavier Pessoles - PTSI - Rouvière</a:t>
            </a:r>
            <a:endParaRPr lang="fr-BE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73136"/>
            <a:ext cx="7467600" cy="1524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15779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885</TotalTime>
  <Words>367</Words>
  <Application>Microsoft Office PowerPoint</Application>
  <PresentationFormat>Affichage à l'écran (4:3)</PresentationFormat>
  <Paragraphs>55</Paragraphs>
  <Slides>9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Oriel</vt:lpstr>
      <vt:lpstr>Informatique  Ingénierie Numérique et Simulation</vt:lpstr>
      <vt:lpstr>Description du problème Approximation d’un calcul intégral</vt:lpstr>
      <vt:lpstr>Description du problème Traitement de mesures</vt:lpstr>
      <vt:lpstr>Description du problème </vt:lpstr>
      <vt:lpstr>Méthode des rectangles Principe</vt:lpstr>
      <vt:lpstr>Méthode des rectangles Principe</vt:lpstr>
      <vt:lpstr>Méthode des rectangles Implémentation</vt:lpstr>
      <vt:lpstr>Méthode des trapèzes</vt:lpstr>
      <vt:lpstr>Méthode des trapèzes Implémentation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Xavier</dc:creator>
  <cp:lastModifiedBy>Xavier Pessoles</cp:lastModifiedBy>
  <cp:revision>96</cp:revision>
  <dcterms:created xsi:type="dcterms:W3CDTF">2014-07-08T14:08:53Z</dcterms:created>
  <dcterms:modified xsi:type="dcterms:W3CDTF">2015-01-22T06:57:05Z</dcterms:modified>
</cp:coreProperties>
</file>